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Default Extension="png" ContentType="image/png"/>
  <Override PartName="/ppt/slideMasters/slideMaster1.xml" ContentType="application/vnd.openxmlformats-officedocument.presentationml.slideMaster+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commentAuthors.xml" ContentType="application/vnd.openxmlformats-officedocument.presentationml.commentAuthors+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
  </p:notesMasterIdLst>
  <p:sldIdLst>
    <p:sldId id="256" r:id="rId2"/>
    <p:sldId id="257" r:id="rId3"/>
  </p:sldIdLst>
  <p:sldSz cx="6858000" cy="9144000" type="screen4x3"/>
  <p:notesSz cx="68580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Adam Levinson" initials="AL" lastIdx="8" clrIdx="0"/>
  <p:cmAuthor id="1" name="Jennifer Preston" initials="JP" lastIdx="1" clrIdx="1"/>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5620"/>
    <p:restoredTop sz="94660"/>
  </p:normalViewPr>
  <p:slideViewPr>
    <p:cSldViewPr>
      <p:cViewPr>
        <p:scale>
          <a:sx n="40" d="100"/>
          <a:sy n="40" d="100"/>
        </p:scale>
        <p:origin x="-3180" y="-534"/>
      </p:cViewPr>
      <p:guideLst>
        <p:guide orient="horz" pos="2880"/>
        <p:guide pos="216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commentAuthors" Target="commentAuthors.xml"/><Relationship Id="rId4" Type="http://schemas.openxmlformats.org/officeDocument/2006/relationships/notesMaster" Target="notesMasters/notesMaster1.xml"/><Relationship Id="rId9"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6482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64820"/>
          </a:xfrm>
          <a:prstGeom prst="rect">
            <a:avLst/>
          </a:prstGeom>
        </p:spPr>
        <p:txBody>
          <a:bodyPr vert="horz" lIns="91440" tIns="45720" rIns="91440" bIns="45720" rtlCol="0"/>
          <a:lstStyle>
            <a:lvl1pPr algn="r">
              <a:defRPr sz="1200"/>
            </a:lvl1pPr>
          </a:lstStyle>
          <a:p>
            <a:fld id="{5B891856-BA5C-4F5E-93AE-D41C2AC06A38}" type="datetimeFigureOut">
              <a:rPr lang="en-US" smtClean="0"/>
              <a:pPr/>
              <a:t>10/24/2011</a:t>
            </a:fld>
            <a:endParaRPr lang="en-US"/>
          </a:p>
        </p:txBody>
      </p:sp>
      <p:sp>
        <p:nvSpPr>
          <p:cNvPr id="4" name="Slide Image Placeholder 3"/>
          <p:cNvSpPr>
            <a:spLocks noGrp="1" noRot="1" noChangeAspect="1"/>
          </p:cNvSpPr>
          <p:nvPr>
            <p:ph type="sldImg" idx="2"/>
          </p:nvPr>
        </p:nvSpPr>
        <p:spPr>
          <a:xfrm>
            <a:off x="2122488" y="696913"/>
            <a:ext cx="2613025" cy="348615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15790"/>
            <a:ext cx="5486400" cy="418338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2971800" cy="46482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829967"/>
            <a:ext cx="2971800" cy="464820"/>
          </a:xfrm>
          <a:prstGeom prst="rect">
            <a:avLst/>
          </a:prstGeom>
        </p:spPr>
        <p:txBody>
          <a:bodyPr vert="horz" lIns="91440" tIns="45720" rIns="91440" bIns="45720" rtlCol="0" anchor="b"/>
          <a:lstStyle>
            <a:lvl1pPr algn="r">
              <a:defRPr sz="1200"/>
            </a:lvl1pPr>
          </a:lstStyle>
          <a:p>
            <a:fld id="{9BF4FC84-9194-4AA9-B00B-E401D4FAEBFC}" type="slidenum">
              <a:rPr lang="en-US" smtClean="0"/>
              <a:pPr/>
              <a:t>‹#›</a:t>
            </a:fld>
            <a:endParaRPr lang="en-US"/>
          </a:p>
        </p:txBody>
      </p:sp>
    </p:spTree>
    <p:extLst>
      <p:ext uri="{BB962C8B-B14F-4D97-AF65-F5344CB8AC3E}">
        <p14:creationId xmlns="" xmlns:p14="http://schemas.microsoft.com/office/powerpoint/2010/main" val="81617581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9BF4FC84-9194-4AA9-B00B-E401D4FAEBFC}" type="slidenum">
              <a:rPr lang="en-US" smtClean="0"/>
              <a:pPr/>
              <a:t>1</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9BF4FC84-9194-4AA9-B00B-E401D4FAEBFC}" type="slidenum">
              <a:rPr lang="en-US" smtClean="0"/>
              <a:pPr/>
              <a:t>2</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14350" y="2840568"/>
            <a:ext cx="5829300" cy="1960033"/>
          </a:xfrm>
        </p:spPr>
        <p:txBody>
          <a:bodyPr/>
          <a:lstStyle/>
          <a:p>
            <a:r>
              <a:rPr lang="en-US" smtClean="0"/>
              <a:t>Click to edit Master title style</a:t>
            </a:r>
            <a:endParaRPr lang="en-US"/>
          </a:p>
        </p:txBody>
      </p:sp>
      <p:sp>
        <p:nvSpPr>
          <p:cNvPr id="3" name="Subtitle 2"/>
          <p:cNvSpPr>
            <a:spLocks noGrp="1"/>
          </p:cNvSpPr>
          <p:nvPr>
            <p:ph type="subTitle" idx="1"/>
          </p:nvPr>
        </p:nvSpPr>
        <p:spPr>
          <a:xfrm>
            <a:off x="1028700" y="5181600"/>
            <a:ext cx="4800600" cy="23368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602CA391-E2D7-4A6E-B4F8-7F43F56CE0DE}" type="datetimeFigureOut">
              <a:rPr lang="en-US" smtClean="0"/>
              <a:pPr/>
              <a:t>10/24/2011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3AF60C1-7140-4286-BBFA-4A7C6B2E6DC6}"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02CA391-E2D7-4A6E-B4F8-7F43F56CE0DE}" type="datetimeFigureOut">
              <a:rPr lang="en-US" smtClean="0"/>
              <a:pPr/>
              <a:t>10/24/2011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3AF60C1-7140-4286-BBFA-4A7C6B2E6DC6}"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72050" y="366185"/>
            <a:ext cx="1543050" cy="780203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42900" y="366185"/>
            <a:ext cx="4514850" cy="780203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02CA391-E2D7-4A6E-B4F8-7F43F56CE0DE}" type="datetimeFigureOut">
              <a:rPr lang="en-US" smtClean="0"/>
              <a:pPr/>
              <a:t>10/24/2011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3AF60C1-7140-4286-BBFA-4A7C6B2E6DC6}"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02CA391-E2D7-4A6E-B4F8-7F43F56CE0DE}" type="datetimeFigureOut">
              <a:rPr lang="en-US" smtClean="0"/>
              <a:pPr/>
              <a:t>10/24/2011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3AF60C1-7140-4286-BBFA-4A7C6B2E6DC6}"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41735" y="5875867"/>
            <a:ext cx="5829300" cy="1816100"/>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541735" y="3875618"/>
            <a:ext cx="5829300" cy="2000249"/>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02CA391-E2D7-4A6E-B4F8-7F43F56CE0DE}" type="datetimeFigureOut">
              <a:rPr lang="en-US" smtClean="0"/>
              <a:pPr/>
              <a:t>10/24/2011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3AF60C1-7140-4286-BBFA-4A7C6B2E6DC6}"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342900" y="2133601"/>
            <a:ext cx="3028950" cy="603461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3486150" y="2133601"/>
            <a:ext cx="3028950" cy="603461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602CA391-E2D7-4A6E-B4F8-7F43F56CE0DE}" type="datetimeFigureOut">
              <a:rPr lang="en-US" smtClean="0"/>
              <a:pPr/>
              <a:t>10/24/2011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3AF60C1-7140-4286-BBFA-4A7C6B2E6DC6}"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342900" y="2046817"/>
            <a:ext cx="3030141" cy="85301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42900" y="2899833"/>
            <a:ext cx="3030141" cy="526838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3483769" y="2046817"/>
            <a:ext cx="3031331" cy="85301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3483769" y="2899833"/>
            <a:ext cx="3031331" cy="526838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602CA391-E2D7-4A6E-B4F8-7F43F56CE0DE}" type="datetimeFigureOut">
              <a:rPr lang="en-US" smtClean="0"/>
              <a:pPr/>
              <a:t>10/24/2011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3AF60C1-7140-4286-BBFA-4A7C6B2E6DC6}"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602CA391-E2D7-4A6E-B4F8-7F43F56CE0DE}" type="datetimeFigureOut">
              <a:rPr lang="en-US" smtClean="0"/>
              <a:pPr/>
              <a:t>10/24/2011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3AF60C1-7140-4286-BBFA-4A7C6B2E6DC6}"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02CA391-E2D7-4A6E-B4F8-7F43F56CE0DE}" type="datetimeFigureOut">
              <a:rPr lang="en-US" smtClean="0"/>
              <a:pPr/>
              <a:t>10/24/2011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3AF60C1-7140-4286-BBFA-4A7C6B2E6DC6}"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42900" y="364067"/>
            <a:ext cx="2256235" cy="154940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2681287" y="364067"/>
            <a:ext cx="3833813" cy="7804151"/>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342900" y="1913467"/>
            <a:ext cx="2256235" cy="6254751"/>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02CA391-E2D7-4A6E-B4F8-7F43F56CE0DE}" type="datetimeFigureOut">
              <a:rPr lang="en-US" smtClean="0"/>
              <a:pPr/>
              <a:t>10/24/2011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3AF60C1-7140-4286-BBFA-4A7C6B2E6DC6}"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344216" y="6400800"/>
            <a:ext cx="4114800" cy="755651"/>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344216" y="817033"/>
            <a:ext cx="41148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344216" y="7156451"/>
            <a:ext cx="4114800" cy="107314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02CA391-E2D7-4A6E-B4F8-7F43F56CE0DE}" type="datetimeFigureOut">
              <a:rPr lang="en-US" smtClean="0"/>
              <a:pPr/>
              <a:t>10/24/2011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3AF60C1-7140-4286-BBFA-4A7C6B2E6DC6}"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42900" y="366184"/>
            <a:ext cx="6172200" cy="1524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342900" y="2133601"/>
            <a:ext cx="6172200" cy="6034617"/>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342900" y="8475134"/>
            <a:ext cx="1600200" cy="486833"/>
          </a:xfrm>
          <a:prstGeom prst="rect">
            <a:avLst/>
          </a:prstGeom>
        </p:spPr>
        <p:txBody>
          <a:bodyPr vert="horz" lIns="91440" tIns="45720" rIns="91440" bIns="45720" rtlCol="0" anchor="ctr"/>
          <a:lstStyle>
            <a:lvl1pPr algn="l">
              <a:defRPr sz="1200">
                <a:solidFill>
                  <a:schemeClr val="tx1">
                    <a:tint val="75000"/>
                  </a:schemeClr>
                </a:solidFill>
              </a:defRPr>
            </a:lvl1pPr>
          </a:lstStyle>
          <a:p>
            <a:fld id="{602CA391-E2D7-4A6E-B4F8-7F43F56CE0DE}" type="datetimeFigureOut">
              <a:rPr lang="en-US" smtClean="0"/>
              <a:pPr/>
              <a:t>10/24/2011</a:t>
            </a:fld>
            <a:endParaRPr lang="en-US"/>
          </a:p>
        </p:txBody>
      </p:sp>
      <p:sp>
        <p:nvSpPr>
          <p:cNvPr id="5" name="Footer Placeholder 4"/>
          <p:cNvSpPr>
            <a:spLocks noGrp="1"/>
          </p:cNvSpPr>
          <p:nvPr>
            <p:ph type="ftr" sz="quarter" idx="3"/>
          </p:nvPr>
        </p:nvSpPr>
        <p:spPr>
          <a:xfrm>
            <a:off x="2343150" y="8475134"/>
            <a:ext cx="2171700" cy="486833"/>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4914900" y="8475134"/>
            <a:ext cx="1600200" cy="486833"/>
          </a:xfrm>
          <a:prstGeom prst="rect">
            <a:avLst/>
          </a:prstGeom>
        </p:spPr>
        <p:txBody>
          <a:bodyPr vert="horz" lIns="91440" tIns="45720" rIns="91440" bIns="45720" rtlCol="0" anchor="ctr"/>
          <a:lstStyle>
            <a:lvl1pPr algn="r">
              <a:defRPr sz="1200">
                <a:solidFill>
                  <a:schemeClr val="tx1">
                    <a:tint val="75000"/>
                  </a:schemeClr>
                </a:solidFill>
              </a:defRPr>
            </a:lvl1pPr>
          </a:lstStyle>
          <a:p>
            <a:fld id="{D3AF60C1-7140-4286-BBFA-4A7C6B2E6DC6}"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Oval 6"/>
          <p:cNvSpPr/>
          <p:nvPr/>
        </p:nvSpPr>
        <p:spPr>
          <a:xfrm>
            <a:off x="304800" y="152400"/>
            <a:ext cx="1828800" cy="1600200"/>
          </a:xfrm>
          <a:prstGeom prst="ellipse">
            <a:avLst/>
          </a:prstGeom>
          <a:solidFill>
            <a:schemeClr val="tx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itle 2"/>
          <p:cNvSpPr>
            <a:spLocks noGrp="1"/>
          </p:cNvSpPr>
          <p:nvPr>
            <p:ph type="subTitle" idx="1"/>
          </p:nvPr>
        </p:nvSpPr>
        <p:spPr>
          <a:xfrm>
            <a:off x="1295400" y="1828800"/>
            <a:ext cx="5257800" cy="1524000"/>
          </a:xfrm>
        </p:spPr>
        <p:txBody>
          <a:bodyPr>
            <a:normAutofit/>
          </a:bodyPr>
          <a:lstStyle/>
          <a:p>
            <a:pPr lvl="0" algn="l">
              <a:defRPr/>
            </a:pPr>
            <a:r>
              <a:rPr lang="en-US" sz="1200" b="1" dirty="0" smtClean="0">
                <a:solidFill>
                  <a:schemeClr val="tx2"/>
                </a:solidFill>
                <a:latin typeface="Segoe UI Semibold" pitchFamily="34" charset="0"/>
              </a:rPr>
              <a:t>North Carolina’s goal is to improve the quality of our teaching force.</a:t>
            </a:r>
          </a:p>
          <a:p>
            <a:pPr lvl="0" algn="l">
              <a:defRPr/>
            </a:pPr>
            <a:r>
              <a:rPr lang="en-US" sz="1100" dirty="0" smtClean="0">
                <a:solidFill>
                  <a:schemeClr val="accent1"/>
                </a:solidFill>
                <a:latin typeface="Segoe UI Semibold" pitchFamily="34" charset="0"/>
              </a:rPr>
              <a:t>The new evaluation instrument, combined with a new standard on student growth, helps to identify concrete areas for teacher development.  Under Race to the Top, the Department of Public Instruction is rolling out new face-to-face and virtual professional development to provide teachers with opportunities to improve their craft.</a:t>
            </a:r>
          </a:p>
          <a:p>
            <a:pPr algn="l"/>
            <a:endParaRPr lang="en-US" sz="1200" dirty="0">
              <a:solidFill>
                <a:schemeClr val="accent1"/>
              </a:solidFill>
              <a:latin typeface="Segoe UI Semibold" pitchFamily="34" charset="0"/>
            </a:endParaRPr>
          </a:p>
        </p:txBody>
      </p:sp>
      <p:sp>
        <p:nvSpPr>
          <p:cNvPr id="4" name="TextBox 3"/>
          <p:cNvSpPr txBox="1"/>
          <p:nvPr/>
        </p:nvSpPr>
        <p:spPr>
          <a:xfrm>
            <a:off x="533400" y="152400"/>
            <a:ext cx="1447800" cy="1446550"/>
          </a:xfrm>
          <a:prstGeom prst="rect">
            <a:avLst/>
          </a:prstGeom>
          <a:noFill/>
        </p:spPr>
        <p:txBody>
          <a:bodyPr wrap="square" rtlCol="0">
            <a:spAutoFit/>
          </a:bodyPr>
          <a:lstStyle/>
          <a:p>
            <a:r>
              <a:rPr lang="en-US" sz="8800" dirty="0" smtClean="0">
                <a:solidFill>
                  <a:schemeClr val="accent1">
                    <a:lumMod val="20000"/>
                    <a:lumOff val="80000"/>
                  </a:schemeClr>
                </a:solidFill>
                <a:latin typeface="Segoe UI Semibold" pitchFamily="34" charset="0"/>
              </a:rPr>
              <a:t>10</a:t>
            </a:r>
            <a:endParaRPr lang="en-US" sz="8800" dirty="0">
              <a:solidFill>
                <a:schemeClr val="accent1">
                  <a:lumMod val="20000"/>
                  <a:lumOff val="80000"/>
                </a:schemeClr>
              </a:solidFill>
              <a:latin typeface="Segoe UI Semibold" pitchFamily="34" charset="0"/>
            </a:endParaRPr>
          </a:p>
        </p:txBody>
      </p:sp>
      <p:sp>
        <p:nvSpPr>
          <p:cNvPr id="6" name="TextBox 5"/>
          <p:cNvSpPr txBox="1"/>
          <p:nvPr/>
        </p:nvSpPr>
        <p:spPr>
          <a:xfrm>
            <a:off x="2286000" y="381000"/>
            <a:ext cx="4343400" cy="1015663"/>
          </a:xfrm>
          <a:prstGeom prst="rect">
            <a:avLst/>
          </a:prstGeom>
          <a:noFill/>
        </p:spPr>
        <p:txBody>
          <a:bodyPr wrap="square" rtlCol="0">
            <a:spAutoFit/>
          </a:bodyPr>
          <a:lstStyle/>
          <a:p>
            <a:r>
              <a:rPr lang="en-US" sz="2000" dirty="0" smtClean="0">
                <a:solidFill>
                  <a:schemeClr val="accent1"/>
                </a:solidFill>
                <a:latin typeface="Segoe UI Semibold" pitchFamily="34" charset="0"/>
              </a:rPr>
              <a:t>The</a:t>
            </a:r>
            <a:r>
              <a:rPr lang="en-US" sz="2000" dirty="0" smtClean="0">
                <a:latin typeface="Segoe UI Semibold" pitchFamily="34" charset="0"/>
              </a:rPr>
              <a:t> </a:t>
            </a:r>
            <a:r>
              <a:rPr lang="en-US" sz="2000" dirty="0" smtClean="0">
                <a:solidFill>
                  <a:schemeClr val="tx2"/>
                </a:solidFill>
                <a:latin typeface="Segoe UI Semibold" pitchFamily="34" charset="0"/>
              </a:rPr>
              <a:t>Top Ten </a:t>
            </a:r>
            <a:r>
              <a:rPr lang="en-US" sz="2000" dirty="0" smtClean="0">
                <a:solidFill>
                  <a:schemeClr val="accent1"/>
                </a:solidFill>
                <a:latin typeface="Segoe UI Semibold" pitchFamily="34" charset="0"/>
              </a:rPr>
              <a:t>Things to Know About Teacher Effectiveness Policies in </a:t>
            </a:r>
          </a:p>
          <a:p>
            <a:r>
              <a:rPr lang="en-US" sz="2000" dirty="0" smtClean="0">
                <a:solidFill>
                  <a:schemeClr val="accent1"/>
                </a:solidFill>
                <a:latin typeface="Segoe UI Semibold" pitchFamily="34" charset="0"/>
              </a:rPr>
              <a:t>North Carolina</a:t>
            </a:r>
            <a:endParaRPr lang="en-US" sz="2000" dirty="0">
              <a:solidFill>
                <a:schemeClr val="accent1"/>
              </a:solidFill>
              <a:latin typeface="Segoe UI Semibold" pitchFamily="34" charset="0"/>
            </a:endParaRPr>
          </a:p>
        </p:txBody>
      </p:sp>
      <p:sp>
        <p:nvSpPr>
          <p:cNvPr id="8" name="TextBox 7"/>
          <p:cNvSpPr txBox="1"/>
          <p:nvPr/>
        </p:nvSpPr>
        <p:spPr>
          <a:xfrm>
            <a:off x="582828" y="1682574"/>
            <a:ext cx="1600200" cy="1477328"/>
          </a:xfrm>
          <a:prstGeom prst="rect">
            <a:avLst/>
          </a:prstGeom>
          <a:noFill/>
        </p:spPr>
        <p:txBody>
          <a:bodyPr wrap="square" rtlCol="0">
            <a:spAutoFit/>
          </a:bodyPr>
          <a:lstStyle/>
          <a:p>
            <a:r>
              <a:rPr lang="en-US" sz="9000" dirty="0" smtClean="0">
                <a:solidFill>
                  <a:schemeClr val="tx2"/>
                </a:solidFill>
                <a:latin typeface="Segoe UI Semibold" pitchFamily="34" charset="0"/>
              </a:rPr>
              <a:t>1</a:t>
            </a:r>
            <a:endParaRPr lang="en-US" sz="9000" dirty="0">
              <a:solidFill>
                <a:schemeClr val="tx2"/>
              </a:solidFill>
              <a:latin typeface="Segoe UI Semibold" pitchFamily="34" charset="0"/>
            </a:endParaRPr>
          </a:p>
        </p:txBody>
      </p:sp>
      <p:sp>
        <p:nvSpPr>
          <p:cNvPr id="9" name="TextBox 8"/>
          <p:cNvSpPr txBox="1"/>
          <p:nvPr/>
        </p:nvSpPr>
        <p:spPr>
          <a:xfrm>
            <a:off x="533400" y="2980032"/>
            <a:ext cx="838200" cy="1477328"/>
          </a:xfrm>
          <a:prstGeom prst="rect">
            <a:avLst/>
          </a:prstGeom>
          <a:noFill/>
        </p:spPr>
        <p:txBody>
          <a:bodyPr wrap="square" rtlCol="0">
            <a:spAutoFit/>
          </a:bodyPr>
          <a:lstStyle/>
          <a:p>
            <a:r>
              <a:rPr lang="en-US" sz="9000" dirty="0">
                <a:solidFill>
                  <a:schemeClr val="tx2"/>
                </a:solidFill>
                <a:latin typeface="Segoe UI Semibold" pitchFamily="34" charset="0"/>
              </a:rPr>
              <a:t>2</a:t>
            </a:r>
          </a:p>
        </p:txBody>
      </p:sp>
      <p:sp>
        <p:nvSpPr>
          <p:cNvPr id="10" name="Subtitle 2"/>
          <p:cNvSpPr txBox="1">
            <a:spLocks/>
          </p:cNvSpPr>
          <p:nvPr/>
        </p:nvSpPr>
        <p:spPr>
          <a:xfrm>
            <a:off x="1295400" y="3115959"/>
            <a:ext cx="5257800" cy="1295400"/>
          </a:xfrm>
          <a:prstGeom prst="rect">
            <a:avLst/>
          </a:prstGeom>
        </p:spPr>
        <p:txBody>
          <a:bodyPr vert="horz" lIns="91440" tIns="45720" rIns="91440" bIns="45720" rtlCol="0">
            <a:normAutofit fontScale="92500" lnSpcReduction="10000"/>
          </a:bodyPr>
          <a:lstStyle/>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1300" b="1" i="0" u="none" strike="noStrike" kern="1200" cap="none" spc="0" normalizeH="0" baseline="0" noProof="0" dirty="0" smtClean="0">
                <a:ln>
                  <a:noFill/>
                </a:ln>
                <a:solidFill>
                  <a:schemeClr val="tx2"/>
                </a:solidFill>
                <a:effectLst/>
                <a:uLnTx/>
                <a:uFillTx/>
                <a:latin typeface="Segoe UI Semibold" pitchFamily="34" charset="0"/>
                <a:ea typeface="+mn-ea"/>
                <a:cs typeface="+mn-cs"/>
              </a:rPr>
              <a:t>North</a:t>
            </a:r>
            <a:r>
              <a:rPr kumimoji="0" lang="en-US" sz="1300" b="1" i="0" u="none" strike="noStrike" kern="1200" cap="none" spc="0" normalizeH="0" noProof="0" dirty="0" smtClean="0">
                <a:ln>
                  <a:noFill/>
                </a:ln>
                <a:solidFill>
                  <a:schemeClr val="tx2"/>
                </a:solidFill>
                <a:effectLst/>
                <a:uLnTx/>
                <a:uFillTx/>
                <a:latin typeface="Segoe UI Semibold" pitchFamily="34" charset="0"/>
                <a:ea typeface="+mn-ea"/>
                <a:cs typeface="+mn-cs"/>
              </a:rPr>
              <a:t> Carolina expects that all teachers can help their students grow academically.</a:t>
            </a:r>
          </a:p>
          <a:p>
            <a:pPr>
              <a:lnSpc>
                <a:spcPct val="110000"/>
              </a:lnSpc>
              <a:spcBef>
                <a:spcPct val="20000"/>
              </a:spcBef>
            </a:pPr>
            <a:r>
              <a:rPr lang="en-US" sz="1200" dirty="0" smtClean="0">
                <a:solidFill>
                  <a:schemeClr val="accent1"/>
                </a:solidFill>
                <a:latin typeface="Segoe UI Semibold" pitchFamily="34" charset="0"/>
              </a:rPr>
              <a:t>The </a:t>
            </a:r>
            <a:r>
              <a:rPr lang="en-US" sz="1200" dirty="0">
                <a:solidFill>
                  <a:schemeClr val="accent1"/>
                </a:solidFill>
                <a:latin typeface="Segoe UI Semibold" pitchFamily="34" charset="0"/>
              </a:rPr>
              <a:t>new sixth standard on the teacher evaluation instrument measures the extent to which </a:t>
            </a:r>
            <a:r>
              <a:rPr lang="en-US" sz="1200" dirty="0" smtClean="0">
                <a:solidFill>
                  <a:schemeClr val="accent1"/>
                </a:solidFill>
                <a:latin typeface="Segoe UI Semibold" pitchFamily="34" charset="0"/>
              </a:rPr>
              <a:t>a teacher’s students </a:t>
            </a:r>
            <a:r>
              <a:rPr lang="en-US" sz="1200" dirty="0">
                <a:solidFill>
                  <a:schemeClr val="accent1"/>
                </a:solidFill>
                <a:latin typeface="Segoe UI Semibold" pitchFamily="34" charset="0"/>
              </a:rPr>
              <a:t>demonstrate academic growth.  </a:t>
            </a:r>
            <a:r>
              <a:rPr lang="en-US" sz="1200" dirty="0" smtClean="0">
                <a:solidFill>
                  <a:schemeClr val="accent1"/>
                </a:solidFill>
                <a:latin typeface="Segoe UI Semibold" pitchFamily="34" charset="0"/>
              </a:rPr>
              <a:t>Academic growth is the amount of learning that takes place during a school year.  Even students above- or below-grade level can still make one year’s worth of growth in one year’s worth of classroom instruction.</a:t>
            </a:r>
            <a:endParaRPr lang="en-US" sz="1200" dirty="0">
              <a:solidFill>
                <a:schemeClr val="accent1"/>
              </a:solidFill>
              <a:latin typeface="Segoe UI Semibold" pitchFamily="34" charset="0"/>
            </a:endParaRPr>
          </a:p>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endParaRPr lang="en-US" sz="1200" dirty="0">
              <a:solidFill>
                <a:schemeClr val="accent1"/>
              </a:solidFill>
              <a:latin typeface="Segoe UI Semibold" pitchFamily="34" charset="0"/>
            </a:endParaRPr>
          </a:p>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endParaRPr lang="en-US" sz="1400" baseline="0" dirty="0">
              <a:solidFill>
                <a:schemeClr val="accent1"/>
              </a:solidFill>
              <a:latin typeface="Segoe UI Semibold" pitchFamily="34" charset="0"/>
            </a:endParaRPr>
          </a:p>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n-US" sz="1400" b="0" i="0" u="none" strike="noStrike" kern="1200" cap="none" spc="0" normalizeH="0" baseline="0" noProof="0" dirty="0" smtClean="0">
              <a:ln>
                <a:noFill/>
              </a:ln>
              <a:solidFill>
                <a:schemeClr val="accent1"/>
              </a:solidFill>
              <a:effectLst/>
              <a:uLnTx/>
              <a:uFillTx/>
              <a:latin typeface="Segoe UI Semibold" pitchFamily="34" charset="0"/>
              <a:ea typeface="+mn-ea"/>
              <a:cs typeface="+mn-cs"/>
            </a:endParaRPr>
          </a:p>
        </p:txBody>
      </p:sp>
      <p:sp>
        <p:nvSpPr>
          <p:cNvPr id="11" name="TextBox 10"/>
          <p:cNvSpPr txBox="1"/>
          <p:nvPr/>
        </p:nvSpPr>
        <p:spPr>
          <a:xfrm>
            <a:off x="545757" y="4403118"/>
            <a:ext cx="838200" cy="1477328"/>
          </a:xfrm>
          <a:prstGeom prst="rect">
            <a:avLst/>
          </a:prstGeom>
          <a:noFill/>
        </p:spPr>
        <p:txBody>
          <a:bodyPr wrap="square" rtlCol="0">
            <a:spAutoFit/>
          </a:bodyPr>
          <a:lstStyle/>
          <a:p>
            <a:r>
              <a:rPr lang="en-US" sz="9000" dirty="0" smtClean="0">
                <a:solidFill>
                  <a:schemeClr val="tx2"/>
                </a:solidFill>
                <a:latin typeface="Segoe UI Semibold" pitchFamily="34" charset="0"/>
              </a:rPr>
              <a:t>3</a:t>
            </a:r>
            <a:endParaRPr lang="en-US" sz="9000" dirty="0">
              <a:solidFill>
                <a:schemeClr val="tx2"/>
              </a:solidFill>
              <a:latin typeface="Segoe UI Semibold" pitchFamily="34" charset="0"/>
            </a:endParaRPr>
          </a:p>
        </p:txBody>
      </p:sp>
      <p:sp>
        <p:nvSpPr>
          <p:cNvPr id="13" name="TextBox 12"/>
          <p:cNvSpPr txBox="1"/>
          <p:nvPr/>
        </p:nvSpPr>
        <p:spPr>
          <a:xfrm>
            <a:off x="533400" y="5791200"/>
            <a:ext cx="838200" cy="1477328"/>
          </a:xfrm>
          <a:prstGeom prst="rect">
            <a:avLst/>
          </a:prstGeom>
          <a:noFill/>
        </p:spPr>
        <p:txBody>
          <a:bodyPr wrap="square" rtlCol="0">
            <a:spAutoFit/>
          </a:bodyPr>
          <a:lstStyle/>
          <a:p>
            <a:r>
              <a:rPr lang="en-US" sz="9000" dirty="0">
                <a:solidFill>
                  <a:schemeClr val="tx2"/>
                </a:solidFill>
                <a:latin typeface="Segoe UI Semibold" pitchFamily="34" charset="0"/>
              </a:rPr>
              <a:t>4</a:t>
            </a:r>
          </a:p>
        </p:txBody>
      </p:sp>
      <p:sp>
        <p:nvSpPr>
          <p:cNvPr id="14" name="Subtitle 2"/>
          <p:cNvSpPr txBox="1">
            <a:spLocks/>
          </p:cNvSpPr>
          <p:nvPr/>
        </p:nvSpPr>
        <p:spPr>
          <a:xfrm>
            <a:off x="1295400" y="6077460"/>
            <a:ext cx="5257800" cy="1295400"/>
          </a:xfrm>
          <a:prstGeom prst="rect">
            <a:avLst/>
          </a:prstGeom>
        </p:spPr>
        <p:txBody>
          <a:bodyPr vert="horz" lIns="91440" tIns="45720" rIns="91440" bIns="45720" rtlCol="0">
            <a:normAutofit/>
          </a:bodyPr>
          <a:lstStyle/>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endParaRPr lang="en-US" sz="1200" dirty="0">
              <a:solidFill>
                <a:schemeClr val="accent1"/>
              </a:solidFill>
              <a:latin typeface="Segoe UI Semibold" pitchFamily="34" charset="0"/>
            </a:endParaRPr>
          </a:p>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endParaRPr lang="en-US" sz="1400" baseline="0" dirty="0">
              <a:solidFill>
                <a:schemeClr val="accent1"/>
              </a:solidFill>
              <a:latin typeface="Segoe UI Semibold" pitchFamily="34" charset="0"/>
            </a:endParaRPr>
          </a:p>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n-US" sz="1400" b="0" i="0" u="none" strike="noStrike" kern="1200" cap="none" spc="0" normalizeH="0" baseline="0" noProof="0" dirty="0" smtClean="0">
              <a:ln>
                <a:noFill/>
              </a:ln>
              <a:solidFill>
                <a:schemeClr val="accent1"/>
              </a:solidFill>
              <a:effectLst/>
              <a:uLnTx/>
              <a:uFillTx/>
              <a:latin typeface="Segoe UI Semibold" pitchFamily="34" charset="0"/>
              <a:ea typeface="+mn-ea"/>
              <a:cs typeface="+mn-cs"/>
            </a:endParaRPr>
          </a:p>
        </p:txBody>
      </p:sp>
      <p:sp>
        <p:nvSpPr>
          <p:cNvPr id="15" name="TextBox 14"/>
          <p:cNvSpPr txBox="1"/>
          <p:nvPr/>
        </p:nvSpPr>
        <p:spPr>
          <a:xfrm>
            <a:off x="533400" y="7105131"/>
            <a:ext cx="838200" cy="1477328"/>
          </a:xfrm>
          <a:prstGeom prst="rect">
            <a:avLst/>
          </a:prstGeom>
          <a:noFill/>
        </p:spPr>
        <p:txBody>
          <a:bodyPr wrap="square" rtlCol="0">
            <a:spAutoFit/>
          </a:bodyPr>
          <a:lstStyle/>
          <a:p>
            <a:r>
              <a:rPr lang="en-US" sz="9000" dirty="0" smtClean="0">
                <a:solidFill>
                  <a:schemeClr val="tx2"/>
                </a:solidFill>
                <a:latin typeface="Segoe UI Semibold" pitchFamily="34" charset="0"/>
              </a:rPr>
              <a:t>5</a:t>
            </a:r>
            <a:endParaRPr lang="en-US" sz="9000" dirty="0">
              <a:solidFill>
                <a:schemeClr val="tx2"/>
              </a:solidFill>
              <a:latin typeface="Segoe UI Semibold" pitchFamily="34" charset="0"/>
            </a:endParaRPr>
          </a:p>
        </p:txBody>
      </p:sp>
      <p:sp>
        <p:nvSpPr>
          <p:cNvPr id="16" name="Subtitle 2"/>
          <p:cNvSpPr txBox="1">
            <a:spLocks/>
          </p:cNvSpPr>
          <p:nvPr/>
        </p:nvSpPr>
        <p:spPr>
          <a:xfrm>
            <a:off x="1295400" y="6069228"/>
            <a:ext cx="5257800" cy="1295400"/>
          </a:xfrm>
          <a:prstGeom prst="rect">
            <a:avLst/>
          </a:prstGeom>
        </p:spPr>
        <p:txBody>
          <a:bodyPr vert="horz" lIns="91440" tIns="45720" rIns="91440" bIns="45720" rtlCol="0">
            <a:normAutofit/>
          </a:bodyPr>
          <a:lstStyle/>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1200" b="1" i="0" u="none" strike="noStrike" kern="1200" cap="none" spc="0" normalizeH="0" baseline="0" noProof="0" dirty="0" smtClean="0">
                <a:ln>
                  <a:noFill/>
                </a:ln>
                <a:solidFill>
                  <a:schemeClr val="tx2"/>
                </a:solidFill>
                <a:effectLst/>
                <a:uLnTx/>
                <a:uFillTx/>
                <a:latin typeface="Segoe UI Semibold" pitchFamily="34" charset="0"/>
              </a:rPr>
              <a:t>North Carolina values teachers in all grades and disciplines.</a:t>
            </a:r>
            <a:endParaRPr lang="en-US" sz="1200" b="1" dirty="0">
              <a:solidFill>
                <a:schemeClr val="tx2"/>
              </a:solidFill>
              <a:latin typeface="Segoe UI Semibold" pitchFamily="34" charset="0"/>
            </a:endParaRPr>
          </a:p>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r>
              <a:rPr lang="en-US" sz="1100" dirty="0" smtClean="0">
                <a:solidFill>
                  <a:schemeClr val="accent1"/>
                </a:solidFill>
                <a:latin typeface="Segoe UI Semibold" pitchFamily="34" charset="0"/>
              </a:rPr>
              <a:t>All teachers contribute to the learning of their students, even if this learning is not currently measured by a standardized assessment.  The Department of Public Instruction is bringing together groups of teachers to design innovative measures of student learning in subjects ranging from art to foreign language.</a:t>
            </a:r>
            <a:endParaRPr kumimoji="0" lang="en-US" sz="1100" b="0" i="0" u="none" strike="noStrike" kern="1200" cap="none" spc="0" normalizeH="0" noProof="0" dirty="0" smtClean="0">
              <a:ln>
                <a:noFill/>
              </a:ln>
              <a:solidFill>
                <a:schemeClr val="accent1"/>
              </a:solidFill>
              <a:effectLst/>
              <a:uLnTx/>
              <a:uFillTx/>
              <a:latin typeface="Segoe UI Semibold" pitchFamily="34" charset="0"/>
              <a:ea typeface="+mn-ea"/>
              <a:cs typeface="+mn-cs"/>
            </a:endParaRPr>
          </a:p>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endParaRPr lang="en-US" sz="1200" dirty="0">
              <a:solidFill>
                <a:schemeClr val="accent1"/>
              </a:solidFill>
              <a:latin typeface="Segoe UI Semibold" pitchFamily="34" charset="0"/>
            </a:endParaRPr>
          </a:p>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endParaRPr lang="en-US" sz="1400" baseline="0" dirty="0">
              <a:solidFill>
                <a:schemeClr val="accent1"/>
              </a:solidFill>
              <a:latin typeface="Segoe UI Semibold" pitchFamily="34" charset="0"/>
            </a:endParaRPr>
          </a:p>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n-US" sz="1400" b="0" i="0" u="none" strike="noStrike" kern="1200" cap="none" spc="0" normalizeH="0" baseline="0" noProof="0" dirty="0" smtClean="0">
              <a:ln>
                <a:noFill/>
              </a:ln>
              <a:solidFill>
                <a:schemeClr val="accent1"/>
              </a:solidFill>
              <a:effectLst/>
              <a:uLnTx/>
              <a:uFillTx/>
              <a:latin typeface="Segoe UI Semibold" pitchFamily="34" charset="0"/>
              <a:ea typeface="+mn-ea"/>
              <a:cs typeface="+mn-cs"/>
            </a:endParaRPr>
          </a:p>
        </p:txBody>
      </p:sp>
      <p:sp>
        <p:nvSpPr>
          <p:cNvPr id="18" name="Subtitle 2"/>
          <p:cNvSpPr txBox="1">
            <a:spLocks/>
          </p:cNvSpPr>
          <p:nvPr/>
        </p:nvSpPr>
        <p:spPr>
          <a:xfrm>
            <a:off x="1295400" y="4499916"/>
            <a:ext cx="5257800" cy="1524000"/>
          </a:xfrm>
          <a:prstGeom prst="rect">
            <a:avLst/>
          </a:prstGeom>
        </p:spPr>
        <p:txBody>
          <a:bodyPr vert="horz" lIns="91440" tIns="45720" rIns="91440" bIns="45720" rtlCol="0">
            <a:normAutofit/>
          </a:bodyPr>
          <a:lstStyle/>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1200" b="1" u="none" strike="noStrike" kern="1200" cap="none" spc="0" normalizeH="0" baseline="0" noProof="0" dirty="0" smtClean="0">
                <a:ln>
                  <a:noFill/>
                </a:ln>
                <a:solidFill>
                  <a:schemeClr val="tx2"/>
                </a:solidFill>
                <a:effectLst/>
                <a:uLnTx/>
                <a:uFillTx/>
                <a:latin typeface="Segoe UI Semibold" pitchFamily="34" charset="0"/>
                <a:ea typeface="+mn-ea"/>
                <a:cs typeface="+mn-cs"/>
              </a:rPr>
              <a:t>North Carolina believes that teachers should play an active</a:t>
            </a:r>
            <a:r>
              <a:rPr kumimoji="0" lang="en-US" sz="1200" b="1" u="none" strike="noStrike" kern="1200" cap="none" spc="0" normalizeH="0" noProof="0" dirty="0" smtClean="0">
                <a:ln>
                  <a:noFill/>
                </a:ln>
                <a:solidFill>
                  <a:schemeClr val="tx2"/>
                </a:solidFill>
                <a:effectLst/>
                <a:uLnTx/>
                <a:uFillTx/>
                <a:latin typeface="Segoe UI Semibold" pitchFamily="34" charset="0"/>
              </a:rPr>
              <a:t> role in their own development.</a:t>
            </a:r>
            <a:endParaRPr lang="en-US" sz="1100" b="1" dirty="0" smtClean="0">
              <a:solidFill>
                <a:schemeClr val="tx2"/>
              </a:solidFill>
              <a:latin typeface="Segoe UI Semibold" pitchFamily="34" charset="0"/>
            </a:endParaRPr>
          </a:p>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1100" b="0" i="0" u="none" strike="noStrike" kern="1200" cap="none" spc="0" normalizeH="0" baseline="0" noProof="0" dirty="0" smtClean="0">
                <a:ln>
                  <a:noFill/>
                </a:ln>
                <a:solidFill>
                  <a:schemeClr val="accent1"/>
                </a:solidFill>
                <a:effectLst/>
                <a:uLnTx/>
                <a:uFillTx/>
                <a:latin typeface="Segoe UI Semibold" pitchFamily="34" charset="0"/>
                <a:ea typeface="+mn-ea"/>
                <a:cs typeface="+mn-cs"/>
              </a:rPr>
              <a:t>Evaluation</a:t>
            </a:r>
            <a:r>
              <a:rPr kumimoji="0" lang="en-US" sz="1100" b="0" i="0" u="none" strike="noStrike" kern="1200" cap="none" spc="0" normalizeH="0" noProof="0" dirty="0" smtClean="0">
                <a:ln>
                  <a:noFill/>
                </a:ln>
                <a:solidFill>
                  <a:schemeClr val="accent1"/>
                </a:solidFill>
                <a:effectLst/>
                <a:uLnTx/>
                <a:uFillTx/>
                <a:latin typeface="Segoe UI Semibold" pitchFamily="34" charset="0"/>
                <a:ea typeface="+mn-ea"/>
                <a:cs typeface="+mn-cs"/>
              </a:rPr>
              <a:t> is no longer something that an administrator does “to” a teacher; it is a process in which teachers are deeply engaged.  Teachers will only become more skilled educators if they reflect on their practice, examine the learning of their students, identify areas for growth, and participate in dialogue with peers and evaluators on how to improve.</a:t>
            </a:r>
            <a:endParaRPr kumimoji="0" lang="en-US" sz="1100" b="0" i="0" u="none" strike="noStrike" kern="1200" cap="none" spc="0" normalizeH="0" baseline="0" noProof="0" dirty="0" smtClean="0">
              <a:ln>
                <a:noFill/>
              </a:ln>
              <a:solidFill>
                <a:schemeClr val="accent1"/>
              </a:solidFill>
              <a:effectLst/>
              <a:uLnTx/>
              <a:uFillTx/>
              <a:latin typeface="Segoe UI Semibold" pitchFamily="34" charset="0"/>
              <a:ea typeface="+mn-ea"/>
              <a:cs typeface="+mn-cs"/>
            </a:endParaRPr>
          </a:p>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n-US" sz="1200" b="0" i="0" u="none" strike="noStrike" kern="1200" cap="none" spc="0" normalizeH="0" baseline="0" noProof="0" dirty="0">
              <a:ln>
                <a:noFill/>
              </a:ln>
              <a:solidFill>
                <a:schemeClr val="accent1"/>
              </a:solidFill>
              <a:effectLst/>
              <a:uLnTx/>
              <a:uFillTx/>
              <a:latin typeface="Segoe UI Semibold" pitchFamily="34" charset="0"/>
              <a:ea typeface="+mn-ea"/>
              <a:cs typeface="+mn-cs"/>
            </a:endParaRPr>
          </a:p>
        </p:txBody>
      </p:sp>
      <p:sp>
        <p:nvSpPr>
          <p:cNvPr id="19" name="Subtitle 2"/>
          <p:cNvSpPr txBox="1">
            <a:spLocks/>
          </p:cNvSpPr>
          <p:nvPr/>
        </p:nvSpPr>
        <p:spPr>
          <a:xfrm>
            <a:off x="1295400" y="7228701"/>
            <a:ext cx="5257800" cy="1295400"/>
          </a:xfrm>
          <a:prstGeom prst="rect">
            <a:avLst/>
          </a:prstGeom>
        </p:spPr>
        <p:txBody>
          <a:bodyPr vert="horz" lIns="91440" tIns="45720" rIns="91440" bIns="45720" rtlCol="0">
            <a:noAutofit/>
          </a:bodyPr>
          <a:lstStyle/>
          <a:p>
            <a:pPr lvl="0">
              <a:spcBef>
                <a:spcPct val="20000"/>
              </a:spcBef>
              <a:defRPr/>
            </a:pPr>
            <a:r>
              <a:rPr lang="en-US" sz="1200" b="1" dirty="0" smtClean="0">
                <a:solidFill>
                  <a:schemeClr val="tx2"/>
                </a:solidFill>
                <a:latin typeface="Segoe UI Semibold" pitchFamily="34" charset="0"/>
              </a:rPr>
              <a:t>North Carolina knows that teaching is incredibly challenging work.</a:t>
            </a:r>
          </a:p>
          <a:p>
            <a:pPr lvl="0">
              <a:spcBef>
                <a:spcPct val="20000"/>
              </a:spcBef>
              <a:defRPr/>
            </a:pPr>
            <a:r>
              <a:rPr lang="en-US" sz="1100" dirty="0" smtClean="0">
                <a:solidFill>
                  <a:schemeClr val="accent1"/>
                </a:solidFill>
                <a:latin typeface="Segoe UI Semibold" pitchFamily="34" charset="0"/>
              </a:rPr>
              <a:t>Being a great teacher - helping all students gain new knowledge and skills like reading critically, writing persuasively or applying math accurately to real situations – is far from easy.  Great teachers work tirelessly.  Great teachers constantly improve and have to be disciplined thinkers and strong leaders in their classrooms.   North Carolina wants to recognize those teachers who are continuously moving toward excellence.</a:t>
            </a:r>
            <a:endParaRPr lang="en-US" sz="1100" dirty="0">
              <a:solidFill>
                <a:schemeClr val="accent1"/>
              </a:solidFill>
              <a:latin typeface="Segoe UI Semibold" pitchFamily="34" charset="0"/>
            </a:endParaRPr>
          </a:p>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endParaRPr lang="en-US" sz="1100" baseline="0" dirty="0">
              <a:solidFill>
                <a:schemeClr val="accent1"/>
              </a:solidFill>
              <a:latin typeface="Segoe UI Semibold" pitchFamily="34" charset="0"/>
            </a:endParaRPr>
          </a:p>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n-US" sz="1200" b="0" i="0" u="none" strike="noStrike" kern="1200" cap="none" spc="0" normalizeH="0" baseline="0" noProof="0" dirty="0" smtClean="0">
              <a:ln>
                <a:noFill/>
              </a:ln>
              <a:solidFill>
                <a:schemeClr val="accent1"/>
              </a:solidFill>
              <a:effectLst/>
              <a:uLnTx/>
              <a:uFillTx/>
              <a:latin typeface="Segoe UI Semibold" pitchFamily="34"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533400" y="185346"/>
            <a:ext cx="1600200" cy="1477328"/>
          </a:xfrm>
          <a:prstGeom prst="rect">
            <a:avLst/>
          </a:prstGeom>
          <a:noFill/>
        </p:spPr>
        <p:txBody>
          <a:bodyPr wrap="square" rtlCol="0">
            <a:spAutoFit/>
          </a:bodyPr>
          <a:lstStyle/>
          <a:p>
            <a:r>
              <a:rPr lang="en-US" sz="9000" dirty="0" smtClean="0">
                <a:solidFill>
                  <a:schemeClr val="tx2"/>
                </a:solidFill>
                <a:latin typeface="Segoe UI Semibold" pitchFamily="34" charset="0"/>
              </a:rPr>
              <a:t>6</a:t>
            </a:r>
            <a:endParaRPr lang="en-US" sz="9000" dirty="0">
              <a:solidFill>
                <a:schemeClr val="tx2"/>
              </a:solidFill>
              <a:latin typeface="Segoe UI Semibold" pitchFamily="34" charset="0"/>
            </a:endParaRPr>
          </a:p>
        </p:txBody>
      </p:sp>
      <p:sp>
        <p:nvSpPr>
          <p:cNvPr id="9" name="TextBox 8"/>
          <p:cNvSpPr txBox="1"/>
          <p:nvPr/>
        </p:nvSpPr>
        <p:spPr>
          <a:xfrm>
            <a:off x="572529" y="1495161"/>
            <a:ext cx="838200" cy="1477328"/>
          </a:xfrm>
          <a:prstGeom prst="rect">
            <a:avLst/>
          </a:prstGeom>
          <a:noFill/>
        </p:spPr>
        <p:txBody>
          <a:bodyPr wrap="square" rtlCol="0">
            <a:spAutoFit/>
          </a:bodyPr>
          <a:lstStyle/>
          <a:p>
            <a:r>
              <a:rPr lang="en-US" sz="9000" dirty="0">
                <a:solidFill>
                  <a:schemeClr val="tx2"/>
                </a:solidFill>
                <a:latin typeface="Segoe UI Semibold" pitchFamily="34" charset="0"/>
              </a:rPr>
              <a:t>7</a:t>
            </a:r>
          </a:p>
        </p:txBody>
      </p:sp>
      <p:sp>
        <p:nvSpPr>
          <p:cNvPr id="11" name="TextBox 10"/>
          <p:cNvSpPr txBox="1"/>
          <p:nvPr/>
        </p:nvSpPr>
        <p:spPr>
          <a:xfrm>
            <a:off x="545757" y="3054174"/>
            <a:ext cx="838200" cy="1477328"/>
          </a:xfrm>
          <a:prstGeom prst="rect">
            <a:avLst/>
          </a:prstGeom>
          <a:noFill/>
        </p:spPr>
        <p:txBody>
          <a:bodyPr wrap="square" rtlCol="0">
            <a:spAutoFit/>
          </a:bodyPr>
          <a:lstStyle/>
          <a:p>
            <a:r>
              <a:rPr lang="en-US" sz="9000" dirty="0" smtClean="0">
                <a:solidFill>
                  <a:schemeClr val="tx2"/>
                </a:solidFill>
                <a:latin typeface="Segoe UI Semibold" pitchFamily="34" charset="0"/>
              </a:rPr>
              <a:t>8</a:t>
            </a:r>
            <a:endParaRPr lang="en-US" sz="9000" dirty="0">
              <a:solidFill>
                <a:schemeClr val="tx2"/>
              </a:solidFill>
              <a:latin typeface="Segoe UI Semibold" pitchFamily="34" charset="0"/>
            </a:endParaRPr>
          </a:p>
        </p:txBody>
      </p:sp>
      <p:sp>
        <p:nvSpPr>
          <p:cNvPr id="12" name="Subtitle 2"/>
          <p:cNvSpPr txBox="1">
            <a:spLocks/>
          </p:cNvSpPr>
          <p:nvPr/>
        </p:nvSpPr>
        <p:spPr>
          <a:xfrm>
            <a:off x="1295400" y="3029460"/>
            <a:ext cx="5257800" cy="1676399"/>
          </a:xfrm>
          <a:prstGeom prst="rect">
            <a:avLst/>
          </a:prstGeom>
        </p:spPr>
        <p:txBody>
          <a:bodyPr vert="horz" lIns="91440" tIns="45720" rIns="91440" bIns="45720" rtlCol="0">
            <a:normAutofit fontScale="77500" lnSpcReduction="20000"/>
          </a:bodyPr>
          <a:lstStyle/>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1400" b="1" i="0" u="none" strike="noStrike" kern="1200" cap="none" spc="0" normalizeH="0" baseline="0" noProof="0" dirty="0" smtClean="0">
                <a:ln>
                  <a:noFill/>
                </a:ln>
                <a:solidFill>
                  <a:schemeClr val="accent1"/>
                </a:solidFill>
                <a:effectLst/>
                <a:uLnTx/>
                <a:uFillTx/>
                <a:latin typeface="Segoe UI Semibold" pitchFamily="34" charset="0"/>
                <a:ea typeface="+mn-ea"/>
                <a:cs typeface="+mn-cs"/>
              </a:rPr>
              <a:t>North Carolina wants to develop an environment</a:t>
            </a:r>
            <a:r>
              <a:rPr kumimoji="0" lang="en-US" sz="1400" b="1" i="0" u="none" strike="noStrike" kern="1200" cap="none" spc="0" normalizeH="0" noProof="0" dirty="0" smtClean="0">
                <a:ln>
                  <a:noFill/>
                </a:ln>
                <a:solidFill>
                  <a:schemeClr val="accent1"/>
                </a:solidFill>
                <a:effectLst/>
                <a:uLnTx/>
                <a:uFillTx/>
                <a:latin typeface="Segoe UI Semibold" pitchFamily="34" charset="0"/>
                <a:ea typeface="+mn-ea"/>
                <a:cs typeface="+mn-cs"/>
              </a:rPr>
              <a:t> in which students and teachers can grow.</a:t>
            </a:r>
            <a:endParaRPr lang="en-US" sz="1400" b="1" dirty="0">
              <a:solidFill>
                <a:schemeClr val="accent1"/>
              </a:solidFill>
              <a:latin typeface="Segoe UI Semibold" pitchFamily="34" charset="0"/>
            </a:endParaRPr>
          </a:p>
          <a:p>
            <a:pPr>
              <a:lnSpc>
                <a:spcPct val="120000"/>
              </a:lnSpc>
              <a:spcBef>
                <a:spcPct val="20000"/>
              </a:spcBef>
              <a:defRPr/>
            </a:pPr>
            <a:r>
              <a:rPr lang="en-US" sz="1300" dirty="0" smtClean="0">
                <a:solidFill>
                  <a:schemeClr val="accent1"/>
                </a:solidFill>
                <a:latin typeface="Segoe UI Semibold" pitchFamily="34" charset="0"/>
              </a:rPr>
              <a:t>Teachers should work in an environment that promotes growth. It should include things like observing and being observed by other teachers, collaborative problem-solving with peers, effective professional development and meaningful, regular evaluations from someone whose professional opinion the teacher respects and whose feedback is honest, insightful and beneficial. The environment needs to be trusting and grounded in the belief that students can always learn </a:t>
            </a:r>
            <a:r>
              <a:rPr lang="en-US" sz="1400" dirty="0" smtClean="0">
                <a:solidFill>
                  <a:schemeClr val="accent1"/>
                </a:solidFill>
                <a:latin typeface="Segoe UI Semibold" pitchFamily="34" charset="0"/>
              </a:rPr>
              <a:t>more and that teachers and schools can make that happen.</a:t>
            </a:r>
          </a:p>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n-US" sz="1400" b="0" i="0" u="none" strike="noStrike" kern="1200" cap="none" spc="0" normalizeH="0" noProof="0" dirty="0" smtClean="0">
              <a:ln>
                <a:noFill/>
              </a:ln>
              <a:solidFill>
                <a:schemeClr val="accent1"/>
              </a:solidFill>
              <a:effectLst/>
              <a:uLnTx/>
              <a:uFillTx/>
              <a:latin typeface="Segoe UI Semibold" pitchFamily="34" charset="0"/>
            </a:endParaRPr>
          </a:p>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endParaRPr lang="en-US" sz="1400" dirty="0">
              <a:solidFill>
                <a:schemeClr val="accent1"/>
              </a:solidFill>
              <a:latin typeface="Segoe UI Semibold" pitchFamily="34" charset="0"/>
            </a:endParaRPr>
          </a:p>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endParaRPr lang="en-US" sz="1400" baseline="0" dirty="0">
              <a:solidFill>
                <a:schemeClr val="accent1"/>
              </a:solidFill>
              <a:latin typeface="Segoe UI Semibold" pitchFamily="34" charset="0"/>
            </a:endParaRPr>
          </a:p>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n-US" sz="1400" b="0" i="0" u="none" strike="noStrike" kern="1200" cap="none" spc="0" normalizeH="0" baseline="0" noProof="0" dirty="0" smtClean="0">
              <a:ln>
                <a:noFill/>
              </a:ln>
              <a:solidFill>
                <a:schemeClr val="accent1"/>
              </a:solidFill>
              <a:effectLst/>
              <a:uLnTx/>
              <a:uFillTx/>
              <a:latin typeface="Segoe UI Semibold" pitchFamily="34" charset="0"/>
              <a:ea typeface="+mn-ea"/>
              <a:cs typeface="+mn-cs"/>
            </a:endParaRPr>
          </a:p>
        </p:txBody>
      </p:sp>
      <p:sp>
        <p:nvSpPr>
          <p:cNvPr id="13" name="TextBox 12"/>
          <p:cNvSpPr txBox="1"/>
          <p:nvPr/>
        </p:nvSpPr>
        <p:spPr>
          <a:xfrm>
            <a:off x="533400" y="4622788"/>
            <a:ext cx="838200" cy="1477328"/>
          </a:xfrm>
          <a:prstGeom prst="rect">
            <a:avLst/>
          </a:prstGeom>
          <a:noFill/>
        </p:spPr>
        <p:txBody>
          <a:bodyPr wrap="square" rtlCol="0">
            <a:spAutoFit/>
          </a:bodyPr>
          <a:lstStyle/>
          <a:p>
            <a:r>
              <a:rPr lang="en-US" sz="9000" dirty="0">
                <a:solidFill>
                  <a:schemeClr val="tx2"/>
                </a:solidFill>
                <a:latin typeface="Segoe UI Semibold" pitchFamily="34" charset="0"/>
              </a:rPr>
              <a:t>9</a:t>
            </a:r>
          </a:p>
        </p:txBody>
      </p:sp>
      <p:sp>
        <p:nvSpPr>
          <p:cNvPr id="14" name="Subtitle 2"/>
          <p:cNvSpPr txBox="1">
            <a:spLocks/>
          </p:cNvSpPr>
          <p:nvPr/>
        </p:nvSpPr>
        <p:spPr>
          <a:xfrm>
            <a:off x="1295400" y="6077460"/>
            <a:ext cx="5257800" cy="1295400"/>
          </a:xfrm>
          <a:prstGeom prst="rect">
            <a:avLst/>
          </a:prstGeom>
        </p:spPr>
        <p:txBody>
          <a:bodyPr vert="horz" lIns="91440" tIns="45720" rIns="91440" bIns="45720" rtlCol="0">
            <a:normAutofit/>
          </a:bodyPr>
          <a:lstStyle/>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endParaRPr lang="en-US" sz="1200" dirty="0">
              <a:solidFill>
                <a:schemeClr val="accent1"/>
              </a:solidFill>
              <a:latin typeface="Segoe UI Semibold" pitchFamily="34" charset="0"/>
            </a:endParaRPr>
          </a:p>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endParaRPr lang="en-US" sz="1400" baseline="0" dirty="0">
              <a:solidFill>
                <a:schemeClr val="accent1"/>
              </a:solidFill>
              <a:latin typeface="Segoe UI Semibold" pitchFamily="34" charset="0"/>
            </a:endParaRPr>
          </a:p>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n-US" sz="1400" b="0" i="0" u="none" strike="noStrike" kern="1200" cap="none" spc="0" normalizeH="0" baseline="0" noProof="0" dirty="0" smtClean="0">
              <a:ln>
                <a:noFill/>
              </a:ln>
              <a:solidFill>
                <a:schemeClr val="accent1"/>
              </a:solidFill>
              <a:effectLst/>
              <a:uLnTx/>
              <a:uFillTx/>
              <a:latin typeface="Segoe UI Semibold" pitchFamily="34" charset="0"/>
              <a:ea typeface="+mn-ea"/>
              <a:cs typeface="+mn-cs"/>
            </a:endParaRPr>
          </a:p>
        </p:txBody>
      </p:sp>
      <p:sp>
        <p:nvSpPr>
          <p:cNvPr id="15" name="TextBox 14"/>
          <p:cNvSpPr txBox="1"/>
          <p:nvPr/>
        </p:nvSpPr>
        <p:spPr>
          <a:xfrm>
            <a:off x="-61785" y="6042429"/>
            <a:ext cx="1600200" cy="1477328"/>
          </a:xfrm>
          <a:prstGeom prst="rect">
            <a:avLst/>
          </a:prstGeom>
          <a:noFill/>
        </p:spPr>
        <p:txBody>
          <a:bodyPr wrap="square" rtlCol="0">
            <a:spAutoFit/>
          </a:bodyPr>
          <a:lstStyle/>
          <a:p>
            <a:r>
              <a:rPr lang="en-US" sz="9000" dirty="0" smtClean="0">
                <a:solidFill>
                  <a:schemeClr val="tx2"/>
                </a:solidFill>
                <a:latin typeface="Segoe UI Semibold" pitchFamily="34" charset="0"/>
              </a:rPr>
              <a:t>10</a:t>
            </a:r>
            <a:endParaRPr lang="en-US" sz="9000" dirty="0">
              <a:solidFill>
                <a:schemeClr val="tx2"/>
              </a:solidFill>
              <a:latin typeface="Segoe UI Semibold" pitchFamily="34" charset="0"/>
            </a:endParaRPr>
          </a:p>
        </p:txBody>
      </p:sp>
      <p:sp>
        <p:nvSpPr>
          <p:cNvPr id="16" name="Subtitle 2"/>
          <p:cNvSpPr txBox="1">
            <a:spLocks/>
          </p:cNvSpPr>
          <p:nvPr/>
        </p:nvSpPr>
        <p:spPr>
          <a:xfrm>
            <a:off x="1295400" y="6186588"/>
            <a:ext cx="5257800" cy="1295400"/>
          </a:xfrm>
          <a:prstGeom prst="rect">
            <a:avLst/>
          </a:prstGeom>
        </p:spPr>
        <p:txBody>
          <a:bodyPr vert="horz" lIns="91440" tIns="45720" rIns="91440" bIns="45720" rtlCol="0">
            <a:normAutofit/>
          </a:bodyPr>
          <a:lstStyle/>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1200" b="1" i="0" u="none" strike="noStrike" kern="1200" cap="none" spc="0" normalizeH="0" baseline="0" noProof="0" dirty="0" smtClean="0">
                <a:ln>
                  <a:noFill/>
                </a:ln>
                <a:solidFill>
                  <a:schemeClr val="accent1"/>
                </a:solidFill>
                <a:effectLst/>
                <a:uLnTx/>
                <a:uFillTx/>
                <a:latin typeface="Segoe UI Semibold" pitchFamily="34" charset="0"/>
                <a:ea typeface="+mn-ea"/>
                <a:cs typeface="+mn-cs"/>
              </a:rPr>
              <a:t>North Carolina is exploring</a:t>
            </a:r>
            <a:r>
              <a:rPr kumimoji="0" lang="en-US" sz="1200" b="1" i="0" u="none" strike="noStrike" kern="1200" cap="none" spc="0" normalizeH="0" noProof="0" dirty="0" smtClean="0">
                <a:ln>
                  <a:noFill/>
                </a:ln>
                <a:solidFill>
                  <a:schemeClr val="accent1"/>
                </a:solidFill>
                <a:effectLst/>
                <a:uLnTx/>
                <a:uFillTx/>
                <a:latin typeface="Segoe UI Semibold" pitchFamily="34" charset="0"/>
                <a:ea typeface="+mn-ea"/>
                <a:cs typeface="+mn-cs"/>
              </a:rPr>
              <a:t> multiple measures of teacher effectiveness.</a:t>
            </a:r>
            <a:endParaRPr lang="en-US" sz="1200" b="1" dirty="0">
              <a:solidFill>
                <a:schemeClr val="accent1"/>
              </a:solidFill>
              <a:latin typeface="Segoe UI Semibold" pitchFamily="34" charset="0"/>
            </a:endParaRPr>
          </a:p>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1100" b="0" i="0" u="none" strike="noStrike" kern="1200" cap="none" spc="0" normalizeH="0" noProof="0" dirty="0" smtClean="0">
                <a:ln>
                  <a:noFill/>
                </a:ln>
                <a:solidFill>
                  <a:schemeClr val="accent1"/>
                </a:solidFill>
                <a:effectLst/>
                <a:uLnTx/>
                <a:uFillTx/>
                <a:latin typeface="Segoe UI Semibold" pitchFamily="34" charset="0"/>
                <a:ea typeface="+mn-ea"/>
                <a:cs typeface="+mn-cs"/>
              </a:rPr>
              <a:t>The amount of learning that students experience as a result of their time in a teacher’s classroom is an important measure of that educator’s effectiveness.  It is not the only one.  Teachers are also members of professional learning communities that strive for good teaching, as well as school communities that work to educate all students.</a:t>
            </a:r>
          </a:p>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endParaRPr lang="en-US" sz="1200" dirty="0">
              <a:solidFill>
                <a:schemeClr val="accent1"/>
              </a:solidFill>
              <a:latin typeface="Segoe UI Semibold" pitchFamily="34" charset="0"/>
            </a:endParaRPr>
          </a:p>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endParaRPr lang="en-US" sz="1400" baseline="0" dirty="0">
              <a:solidFill>
                <a:schemeClr val="accent1"/>
              </a:solidFill>
              <a:latin typeface="Segoe UI Semibold" pitchFamily="34" charset="0"/>
            </a:endParaRPr>
          </a:p>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n-US" sz="1400" b="0" i="0" u="none" strike="noStrike" kern="1200" cap="none" spc="0" normalizeH="0" baseline="0" noProof="0" dirty="0" smtClean="0">
              <a:ln>
                <a:noFill/>
              </a:ln>
              <a:solidFill>
                <a:schemeClr val="accent1"/>
              </a:solidFill>
              <a:effectLst/>
              <a:uLnTx/>
              <a:uFillTx/>
              <a:latin typeface="Segoe UI Semibold" pitchFamily="34" charset="0"/>
              <a:ea typeface="+mn-ea"/>
              <a:cs typeface="+mn-cs"/>
            </a:endParaRPr>
          </a:p>
        </p:txBody>
      </p:sp>
      <p:sp>
        <p:nvSpPr>
          <p:cNvPr id="17" name="Subtitle 2"/>
          <p:cNvSpPr txBox="1">
            <a:spLocks/>
          </p:cNvSpPr>
          <p:nvPr/>
        </p:nvSpPr>
        <p:spPr>
          <a:xfrm>
            <a:off x="1295400" y="4765587"/>
            <a:ext cx="5257800" cy="1524000"/>
          </a:xfrm>
          <a:prstGeom prst="rect">
            <a:avLst/>
          </a:prstGeom>
        </p:spPr>
        <p:txBody>
          <a:bodyPr vert="horz" lIns="91440" tIns="45720" rIns="91440" bIns="45720" rtlCol="0">
            <a:normAutofit/>
          </a:bodyPr>
          <a:lstStyle/>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1200" b="1" u="none" strike="noStrike" kern="1200" cap="none" spc="0" normalizeH="0" baseline="0" noProof="0" dirty="0" smtClean="0">
                <a:ln>
                  <a:noFill/>
                </a:ln>
                <a:solidFill>
                  <a:schemeClr val="accent1"/>
                </a:solidFill>
                <a:effectLst/>
                <a:uLnTx/>
                <a:uFillTx/>
                <a:latin typeface="Segoe UI Semibold" pitchFamily="34" charset="0"/>
                <a:ea typeface="+mn-ea"/>
                <a:cs typeface="+mn-cs"/>
              </a:rPr>
              <a:t>North Carolina </a:t>
            </a:r>
            <a:r>
              <a:rPr lang="en-US" sz="1200" b="1" dirty="0" smtClean="0">
                <a:solidFill>
                  <a:schemeClr val="accent1"/>
                </a:solidFill>
                <a:latin typeface="Segoe UI Semibold" pitchFamily="34" charset="0"/>
              </a:rPr>
              <a:t>believes that all students deserve an excellent teacher</a:t>
            </a:r>
            <a:r>
              <a:rPr kumimoji="0" lang="en-US" sz="1200" b="1" u="none" strike="noStrike" kern="1200" cap="none" spc="0" normalizeH="0" baseline="0" noProof="0" dirty="0" smtClean="0">
                <a:ln>
                  <a:noFill/>
                </a:ln>
                <a:solidFill>
                  <a:schemeClr val="accent1"/>
                </a:solidFill>
                <a:effectLst/>
                <a:uLnTx/>
                <a:uFillTx/>
                <a:latin typeface="Segoe UI Semibold" pitchFamily="34" charset="0"/>
                <a:ea typeface="+mn-ea"/>
                <a:cs typeface="+mn-cs"/>
              </a:rPr>
              <a:t>.</a:t>
            </a:r>
          </a:p>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1100" b="0" i="0" u="none" strike="noStrike" kern="1200" cap="none" spc="0" normalizeH="0" baseline="0" noProof="0" dirty="0" smtClean="0">
                <a:ln>
                  <a:noFill/>
                </a:ln>
                <a:solidFill>
                  <a:schemeClr val="accent1"/>
                </a:solidFill>
                <a:effectLst/>
                <a:uLnTx/>
                <a:uFillTx/>
                <a:latin typeface="Segoe UI Semibold" pitchFamily="34" charset="0"/>
                <a:ea typeface="+mn-ea"/>
                <a:cs typeface="+mn-cs"/>
              </a:rPr>
              <a:t>Teachers who are not proficient on any of the standards of the teacher evaluation instrument</a:t>
            </a:r>
            <a:r>
              <a:rPr kumimoji="0" lang="en-US" sz="1100" b="0" i="0" u="none" strike="noStrike" kern="1200" cap="none" spc="0" normalizeH="0" noProof="0" dirty="0" smtClean="0">
                <a:ln>
                  <a:noFill/>
                </a:ln>
                <a:solidFill>
                  <a:schemeClr val="accent1"/>
                </a:solidFill>
                <a:effectLst/>
                <a:uLnTx/>
                <a:uFillTx/>
                <a:latin typeface="Segoe UI Semibold" pitchFamily="34" charset="0"/>
                <a:ea typeface="+mn-ea"/>
                <a:cs typeface="+mn-cs"/>
              </a:rPr>
              <a:t> will go on an action plan to work toward professional growth.  </a:t>
            </a:r>
            <a:r>
              <a:rPr lang="en-US" sz="1100" dirty="0" smtClean="0">
                <a:solidFill>
                  <a:schemeClr val="accent1"/>
                </a:solidFill>
                <a:latin typeface="Segoe UI Semibold" pitchFamily="34" charset="0"/>
              </a:rPr>
              <a:t>There will be consequences for teachers who do not improve.  Failure to act indicates that North Carolina accepts less than quality teaching for its students.</a:t>
            </a:r>
            <a:endParaRPr kumimoji="0" lang="en-US" sz="1100" b="0" i="0" u="none" strike="noStrike" kern="1200" cap="none" spc="0" normalizeH="0" baseline="0" noProof="0" dirty="0">
              <a:ln>
                <a:noFill/>
              </a:ln>
              <a:solidFill>
                <a:schemeClr val="accent1"/>
              </a:solidFill>
              <a:effectLst/>
              <a:uLnTx/>
              <a:uFillTx/>
              <a:latin typeface="Segoe UI Semibold" pitchFamily="34" charset="0"/>
              <a:ea typeface="+mn-ea"/>
              <a:cs typeface="+mn-cs"/>
            </a:endParaRPr>
          </a:p>
        </p:txBody>
      </p:sp>
      <p:sp>
        <p:nvSpPr>
          <p:cNvPr id="18" name="TextBox 17"/>
          <p:cNvSpPr txBox="1"/>
          <p:nvPr/>
        </p:nvSpPr>
        <p:spPr>
          <a:xfrm>
            <a:off x="2438400" y="7467600"/>
            <a:ext cx="3962400" cy="1384995"/>
          </a:xfrm>
          <a:prstGeom prst="rect">
            <a:avLst/>
          </a:prstGeom>
          <a:noFill/>
        </p:spPr>
        <p:txBody>
          <a:bodyPr wrap="square" rtlCol="0">
            <a:spAutoFit/>
          </a:bodyPr>
          <a:lstStyle/>
          <a:p>
            <a:r>
              <a:rPr lang="en-US" sz="1100" dirty="0" smtClean="0">
                <a:solidFill>
                  <a:schemeClr val="accent1"/>
                </a:solidFill>
                <a:latin typeface="Segoe UI Semibold" pitchFamily="34" charset="0"/>
              </a:rPr>
              <a:t>For additional information, please contact</a:t>
            </a:r>
          </a:p>
          <a:p>
            <a:r>
              <a:rPr lang="en-US" sz="1100" dirty="0" smtClean="0">
                <a:solidFill>
                  <a:schemeClr val="accent1"/>
                </a:solidFill>
                <a:latin typeface="Segoe UI Semibold" pitchFamily="34" charset="0"/>
              </a:rPr>
              <a:t>Jennifer Preston, Race to the Top Project Coordinator for Teacher and Leader Effectiveness, at the North Carolina Department of Public Instruction</a:t>
            </a:r>
          </a:p>
          <a:p>
            <a:endParaRPr lang="en-US" sz="1100" dirty="0" smtClean="0">
              <a:solidFill>
                <a:schemeClr val="accent1"/>
              </a:solidFill>
              <a:latin typeface="Segoe UI Semibold" pitchFamily="34" charset="0"/>
            </a:endParaRPr>
          </a:p>
          <a:p>
            <a:r>
              <a:rPr lang="en-US" sz="1100" dirty="0" smtClean="0">
                <a:solidFill>
                  <a:schemeClr val="accent1"/>
                </a:solidFill>
                <a:latin typeface="Segoe UI Semibold" pitchFamily="34" charset="0"/>
              </a:rPr>
              <a:t>Jennifer.Preston@dpi.nc.gov or (919) 807-4187</a:t>
            </a:r>
          </a:p>
          <a:p>
            <a:endParaRPr lang="en-US" dirty="0"/>
          </a:p>
        </p:txBody>
      </p:sp>
      <p:sp>
        <p:nvSpPr>
          <p:cNvPr id="20" name="Subtitle 2"/>
          <p:cNvSpPr txBox="1">
            <a:spLocks/>
          </p:cNvSpPr>
          <p:nvPr/>
        </p:nvSpPr>
        <p:spPr>
          <a:xfrm>
            <a:off x="1295400" y="397473"/>
            <a:ext cx="5257800" cy="1295400"/>
          </a:xfrm>
          <a:prstGeom prst="rect">
            <a:avLst/>
          </a:prstGeom>
        </p:spPr>
        <p:txBody>
          <a:bodyPr vert="horz" lIns="91440" tIns="45720" rIns="91440" bIns="45720" rtlCol="0">
            <a:normAutofit fontScale="77500" lnSpcReduction="20000"/>
          </a:bodyPr>
          <a:lstStyle/>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1700" b="1" i="0" u="none" strike="noStrike" kern="1200" cap="none" spc="0" normalizeH="0" baseline="0" noProof="0" dirty="0" smtClean="0">
                <a:ln>
                  <a:noFill/>
                </a:ln>
                <a:solidFill>
                  <a:schemeClr val="accent1"/>
                </a:solidFill>
                <a:effectLst/>
                <a:uLnTx/>
                <a:uFillTx/>
                <a:latin typeface="Segoe UI Semibold" pitchFamily="34" charset="0"/>
                <a:ea typeface="+mn-ea"/>
                <a:cs typeface="+mn-cs"/>
              </a:rPr>
              <a:t>North Carolina is engaging critical stakeholders.</a:t>
            </a:r>
          </a:p>
          <a:p>
            <a:pPr marL="0" marR="0" lvl="0" indent="0" algn="l" defTabSz="914400" rtl="0" eaLnBrk="1" fontAlgn="auto" latinLnBrk="0" hangingPunct="1">
              <a:lnSpc>
                <a:spcPct val="120000"/>
              </a:lnSpc>
              <a:spcBef>
                <a:spcPct val="20000"/>
              </a:spcBef>
              <a:spcAft>
                <a:spcPts val="0"/>
              </a:spcAft>
              <a:buClrTx/>
              <a:buSzTx/>
              <a:buFont typeface="Arial" pitchFamily="34" charset="0"/>
              <a:buNone/>
              <a:tabLst/>
              <a:defRPr/>
            </a:pPr>
            <a:r>
              <a:rPr kumimoji="0" lang="en-US" sz="1400" b="0" i="0" u="none" strike="noStrike" kern="1200" cap="none" spc="0" normalizeH="0" baseline="0" noProof="0" dirty="0" smtClean="0">
                <a:ln>
                  <a:noFill/>
                </a:ln>
                <a:solidFill>
                  <a:schemeClr val="accent1"/>
                </a:solidFill>
                <a:effectLst/>
                <a:uLnTx/>
                <a:uFillTx/>
                <a:latin typeface="Segoe UI Semibold" pitchFamily="34" charset="0"/>
                <a:ea typeface="+mn-ea"/>
                <a:cs typeface="+mn-cs"/>
              </a:rPr>
              <a:t>North Carolina has a Teacher Effectiveness Work Group that reviews all policies related to teacher effectiveness and makes policy recommendations to the State Board of Education.  The Work Group consists of teachers, principals, central office staff, superintendents, research scholars, North Carolina teacher associations, leaders from non-profit organizations, and staff from the Department of Public Instruction.</a:t>
            </a:r>
            <a:endParaRPr kumimoji="0" lang="en-US" sz="1400" b="0" i="0" u="none" strike="noStrike" kern="1200" cap="none" spc="0" normalizeH="0" baseline="0" noProof="0" dirty="0">
              <a:ln>
                <a:noFill/>
              </a:ln>
              <a:solidFill>
                <a:schemeClr val="accent1"/>
              </a:solidFill>
              <a:effectLst/>
              <a:uLnTx/>
              <a:uFillTx/>
              <a:latin typeface="Segoe UI Semibold" pitchFamily="34" charset="0"/>
              <a:ea typeface="+mn-ea"/>
              <a:cs typeface="+mn-cs"/>
            </a:endParaRPr>
          </a:p>
        </p:txBody>
      </p:sp>
      <p:sp>
        <p:nvSpPr>
          <p:cNvPr id="21" name="Subtitle 2"/>
          <p:cNvSpPr txBox="1">
            <a:spLocks/>
          </p:cNvSpPr>
          <p:nvPr/>
        </p:nvSpPr>
        <p:spPr>
          <a:xfrm>
            <a:off x="1322172" y="1670217"/>
            <a:ext cx="5257800" cy="1295400"/>
          </a:xfrm>
          <a:prstGeom prst="rect">
            <a:avLst/>
          </a:prstGeom>
        </p:spPr>
        <p:txBody>
          <a:bodyPr vert="horz" lIns="91440" tIns="45720" rIns="91440" bIns="45720" rtlCol="0">
            <a:normAutofit/>
          </a:bodyPr>
          <a:lstStyle/>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1200" b="0" i="0" u="none" strike="noStrike" kern="1200" cap="none" spc="0" normalizeH="0" baseline="0" noProof="0" dirty="0" smtClean="0">
                <a:ln>
                  <a:noFill/>
                </a:ln>
                <a:solidFill>
                  <a:schemeClr val="accent1"/>
                </a:solidFill>
                <a:effectLst/>
                <a:uLnTx/>
                <a:uFillTx/>
                <a:latin typeface="Segoe UI Semibold" pitchFamily="34" charset="0"/>
                <a:ea typeface="+mn-ea"/>
                <a:cs typeface="+mn-cs"/>
              </a:rPr>
              <a:t>North Carolina is moving cautiously with its teacher effectiveness initiatives</a:t>
            </a:r>
            <a:r>
              <a:rPr kumimoji="0" lang="en-US" sz="1200" b="0" i="0" u="none" strike="noStrike" kern="1200" cap="none" spc="0" normalizeH="0" noProof="0" dirty="0" smtClean="0">
                <a:ln>
                  <a:noFill/>
                </a:ln>
                <a:solidFill>
                  <a:schemeClr val="accent1"/>
                </a:solidFill>
                <a:effectLst/>
                <a:uLnTx/>
                <a:uFillTx/>
                <a:latin typeface="Segoe UI Semibold" pitchFamily="34" charset="0"/>
                <a:ea typeface="+mn-ea"/>
                <a:cs typeface="+mn-cs"/>
              </a:rPr>
              <a:t>.</a:t>
            </a:r>
            <a:endParaRPr lang="en-US" sz="1200" dirty="0">
              <a:solidFill>
                <a:schemeClr val="accent1"/>
              </a:solidFill>
              <a:latin typeface="Segoe UI Semibold" pitchFamily="34" charset="0"/>
            </a:endParaRPr>
          </a:p>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1100" b="0" i="0" u="none" strike="noStrike" kern="1200" cap="none" spc="0" normalizeH="0" noProof="0" dirty="0" smtClean="0">
                <a:ln>
                  <a:noFill/>
                </a:ln>
                <a:solidFill>
                  <a:schemeClr val="accent1"/>
                </a:solidFill>
                <a:effectLst/>
                <a:uLnTx/>
                <a:uFillTx/>
                <a:latin typeface="Segoe UI Semibold" pitchFamily="34" charset="0"/>
                <a:ea typeface="+mn-ea"/>
                <a:cs typeface="+mn-cs"/>
              </a:rPr>
              <a:t>Before a teacher can receive a rating on the new sixth standard, there</a:t>
            </a:r>
            <a:r>
              <a:rPr lang="en-US" sz="1100" dirty="0" smtClean="0">
                <a:solidFill>
                  <a:schemeClr val="accent1"/>
                </a:solidFill>
                <a:latin typeface="Segoe UI Semibold" pitchFamily="34" charset="0"/>
              </a:rPr>
              <a:t> must be three years of student data used to inform the rating.  The use of three years of data safeguards against the statistical problems associated with the use of single test scores to evaluate teacher effectiveness.. </a:t>
            </a:r>
            <a:endParaRPr kumimoji="0" lang="en-US" sz="1100" b="0" i="0" u="none" strike="noStrike" kern="1200" cap="none" spc="0" normalizeH="0" noProof="0" dirty="0" smtClean="0">
              <a:ln>
                <a:noFill/>
              </a:ln>
              <a:solidFill>
                <a:schemeClr val="accent1"/>
              </a:solidFill>
              <a:effectLst/>
              <a:uLnTx/>
              <a:uFillTx/>
              <a:latin typeface="Segoe UI Semibold" pitchFamily="34" charset="0"/>
              <a:ea typeface="+mn-ea"/>
              <a:cs typeface="+mn-cs"/>
            </a:endParaRPr>
          </a:p>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n-US" sz="1200" b="0" i="0" u="none" strike="noStrike" kern="1200" cap="none" spc="0" normalizeH="0" noProof="0" dirty="0" smtClean="0">
              <a:ln>
                <a:noFill/>
              </a:ln>
              <a:solidFill>
                <a:schemeClr val="accent1"/>
              </a:solidFill>
              <a:effectLst/>
              <a:uLnTx/>
              <a:uFillTx/>
              <a:latin typeface="Segoe UI Semibold" pitchFamily="34" charset="0"/>
              <a:ea typeface="+mn-ea"/>
              <a:cs typeface="+mn-cs"/>
            </a:endParaRPr>
          </a:p>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endParaRPr lang="en-US" sz="1200" dirty="0">
              <a:solidFill>
                <a:schemeClr val="accent1"/>
              </a:solidFill>
              <a:latin typeface="Segoe UI Semibold" pitchFamily="34" charset="0"/>
            </a:endParaRPr>
          </a:p>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endParaRPr lang="en-US" sz="1400" baseline="0" dirty="0">
              <a:solidFill>
                <a:schemeClr val="accent1"/>
              </a:solidFill>
              <a:latin typeface="Segoe UI Semibold" pitchFamily="34" charset="0"/>
            </a:endParaRPr>
          </a:p>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n-US" sz="1400" b="0" i="0" u="none" strike="noStrike" kern="1200" cap="none" spc="0" normalizeH="0" baseline="0" noProof="0" dirty="0" smtClean="0">
              <a:ln>
                <a:noFill/>
              </a:ln>
              <a:solidFill>
                <a:schemeClr val="accent1"/>
              </a:solidFill>
              <a:effectLst/>
              <a:uLnTx/>
              <a:uFillTx/>
              <a:latin typeface="Segoe UI Semibold" pitchFamily="34" charset="0"/>
              <a:ea typeface="+mn-ea"/>
              <a:cs typeface="+mn-cs"/>
            </a:endParaRPr>
          </a:p>
        </p:txBody>
      </p:sp>
      <p:pic>
        <p:nvPicPr>
          <p:cNvPr id="1027" name="Picture 3"/>
          <p:cNvPicPr>
            <a:picLocks noChangeAspect="1" noChangeArrowheads="1"/>
          </p:cNvPicPr>
          <p:nvPr/>
        </p:nvPicPr>
        <p:blipFill>
          <a:blip r:embed="rId3" cstate="print"/>
          <a:srcRect/>
          <a:stretch>
            <a:fillRect/>
          </a:stretch>
        </p:blipFill>
        <p:spPr bwMode="auto">
          <a:xfrm>
            <a:off x="531780" y="7467600"/>
            <a:ext cx="1828800" cy="1395385"/>
          </a:xfrm>
          <a:prstGeom prst="rect">
            <a:avLst/>
          </a:prstGeom>
          <a:noFill/>
          <a:ln w="9525">
            <a:noFill/>
            <a:miter lim="800000"/>
            <a:headEnd/>
            <a:tailEnd/>
          </a:ln>
          <a:effectLst/>
        </p:spPr>
      </p:pic>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177</TotalTime>
  <Words>744</Words>
  <Application>Microsoft Office PowerPoint</Application>
  <PresentationFormat>On-screen Show (4:3)</PresentationFormat>
  <Paragraphs>48</Paragraphs>
  <Slides>2</Slides>
  <Notes>2</Notes>
  <HiddenSlides>0</HiddenSlides>
  <MMClips>0</MMClips>
  <ScaleCrop>false</ScaleCrop>
  <HeadingPairs>
    <vt:vector size="4" baseType="variant">
      <vt:variant>
        <vt:lpstr>Theme</vt:lpstr>
      </vt:variant>
      <vt:variant>
        <vt:i4>1</vt:i4>
      </vt:variant>
      <vt:variant>
        <vt:lpstr>Slide Titles</vt:lpstr>
      </vt:variant>
      <vt:variant>
        <vt:i4>2</vt:i4>
      </vt:variant>
    </vt:vector>
  </HeadingPairs>
  <TitlesOfParts>
    <vt:vector size="3" baseType="lpstr">
      <vt:lpstr>Office Theme</vt:lpstr>
      <vt:lpstr>Slide 1</vt:lpstr>
      <vt:lpstr>Slide 2</vt:lpstr>
    </vt:vector>
  </TitlesOfParts>
  <Company>NCDPI</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Jennifer Preston</dc:creator>
  <cp:lastModifiedBy>ERD_2</cp:lastModifiedBy>
  <cp:revision>20</cp:revision>
  <dcterms:created xsi:type="dcterms:W3CDTF">2011-06-20T14:35:45Z</dcterms:created>
  <dcterms:modified xsi:type="dcterms:W3CDTF">2011-10-24T17:29:29Z</dcterms:modified>
</cp:coreProperties>
</file>